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8"/>
  </p:notesMasterIdLst>
  <p:sldIdLst>
    <p:sldId id="258" r:id="rId2"/>
    <p:sldId id="260" r:id="rId3"/>
    <p:sldId id="1462" r:id="rId4"/>
    <p:sldId id="1463" r:id="rId5"/>
    <p:sldId id="268" r:id="rId6"/>
    <p:sldId id="269" r:id="rId7"/>
    <p:sldId id="1464" r:id="rId8"/>
    <p:sldId id="261" r:id="rId9"/>
    <p:sldId id="1016" r:id="rId10"/>
    <p:sldId id="341" r:id="rId11"/>
    <p:sldId id="267" r:id="rId12"/>
    <p:sldId id="1018" r:id="rId13"/>
    <p:sldId id="1558" r:id="rId14"/>
    <p:sldId id="1559" r:id="rId15"/>
    <p:sldId id="1561" r:id="rId16"/>
    <p:sldId id="1560" r:id="rId17"/>
    <p:sldId id="1562" r:id="rId18"/>
    <p:sldId id="270" r:id="rId19"/>
    <p:sldId id="272" r:id="rId20"/>
    <p:sldId id="271" r:id="rId21"/>
    <p:sldId id="273" r:id="rId22"/>
    <p:sldId id="274" r:id="rId23"/>
    <p:sldId id="275" r:id="rId24"/>
    <p:sldId id="348" r:id="rId25"/>
    <p:sldId id="277" r:id="rId26"/>
    <p:sldId id="1127" r:id="rId27"/>
    <p:sldId id="1556" r:id="rId28"/>
    <p:sldId id="1536" r:id="rId29"/>
    <p:sldId id="278" r:id="rId30"/>
    <p:sldId id="1498" r:id="rId31"/>
    <p:sldId id="1563" r:id="rId32"/>
    <p:sldId id="1564" r:id="rId33"/>
    <p:sldId id="1565" r:id="rId34"/>
    <p:sldId id="1566" r:id="rId35"/>
    <p:sldId id="1567" r:id="rId36"/>
    <p:sldId id="1568" r:id="rId37"/>
    <p:sldId id="1569" r:id="rId38"/>
    <p:sldId id="1570" r:id="rId39"/>
    <p:sldId id="995" r:id="rId40"/>
    <p:sldId id="1328" r:id="rId41"/>
    <p:sldId id="1585" r:id="rId42"/>
    <p:sldId id="1586" r:id="rId43"/>
    <p:sldId id="1587" r:id="rId44"/>
    <p:sldId id="1588" r:id="rId45"/>
    <p:sldId id="1589" r:id="rId46"/>
    <p:sldId id="1590" r:id="rId47"/>
    <p:sldId id="1591" r:id="rId48"/>
    <p:sldId id="1592" r:id="rId49"/>
    <p:sldId id="309" r:id="rId50"/>
    <p:sldId id="1470" r:id="rId51"/>
    <p:sldId id="1572" r:id="rId52"/>
    <p:sldId id="1571" r:id="rId53"/>
    <p:sldId id="1575" r:id="rId54"/>
    <p:sldId id="1573" r:id="rId55"/>
    <p:sldId id="1576" r:id="rId56"/>
    <p:sldId id="1574" r:id="rId57"/>
    <p:sldId id="1577" r:id="rId58"/>
    <p:sldId id="1448" r:id="rId59"/>
    <p:sldId id="310" r:id="rId60"/>
    <p:sldId id="1424" r:id="rId61"/>
    <p:sldId id="1425" r:id="rId62"/>
    <p:sldId id="339" r:id="rId63"/>
    <p:sldId id="334" r:id="rId64"/>
    <p:sldId id="335" r:id="rId65"/>
    <p:sldId id="336" r:id="rId66"/>
    <p:sldId id="337" r:id="rId67"/>
    <p:sldId id="338" r:id="rId68"/>
    <p:sldId id="1541" r:id="rId69"/>
    <p:sldId id="304" r:id="rId70"/>
    <p:sldId id="305" r:id="rId71"/>
    <p:sldId id="1429" r:id="rId72"/>
    <p:sldId id="1014" r:id="rId73"/>
    <p:sldId id="1291" r:id="rId74"/>
    <p:sldId id="311" r:id="rId75"/>
    <p:sldId id="312" r:id="rId76"/>
    <p:sldId id="313" r:id="rId77"/>
    <p:sldId id="314" r:id="rId78"/>
    <p:sldId id="315" r:id="rId79"/>
    <p:sldId id="316" r:id="rId80"/>
    <p:sldId id="317" r:id="rId81"/>
    <p:sldId id="318" r:id="rId82"/>
    <p:sldId id="319" r:id="rId83"/>
    <p:sldId id="1293" r:id="rId84"/>
    <p:sldId id="1302" r:id="rId85"/>
    <p:sldId id="321" r:id="rId86"/>
    <p:sldId id="1578" r:id="rId87"/>
    <p:sldId id="485" r:id="rId88"/>
    <p:sldId id="1017" r:id="rId89"/>
    <p:sldId id="297" r:id="rId90"/>
    <p:sldId id="1579" r:id="rId91"/>
    <p:sldId id="1580" r:id="rId92"/>
    <p:sldId id="1582" r:id="rId93"/>
    <p:sldId id="1581" r:id="rId94"/>
    <p:sldId id="1583" r:id="rId95"/>
    <p:sldId id="1584" r:id="rId96"/>
    <p:sldId id="330" r:id="rId97"/>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13" autoAdjust="0"/>
    <p:restoredTop sz="94660"/>
  </p:normalViewPr>
  <p:slideViewPr>
    <p:cSldViewPr snapToGrid="0" snapToObjects="1" showGuides="1">
      <p:cViewPr varScale="1">
        <p:scale>
          <a:sx n="70" d="100"/>
          <a:sy n="70" d="100"/>
        </p:scale>
        <p:origin x="72" y="564"/>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8/25/2024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extLst>
      <p:ext uri="{BB962C8B-B14F-4D97-AF65-F5344CB8AC3E}">
        <p14:creationId xmlns:p14="http://schemas.microsoft.com/office/powerpoint/2010/main" val="1725810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extLst>
      <p:ext uri="{BB962C8B-B14F-4D97-AF65-F5344CB8AC3E}">
        <p14:creationId xmlns:p14="http://schemas.microsoft.com/office/powerpoint/2010/main" val="3653069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2108436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679066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17</a:t>
            </a:fld>
            <a:endParaRPr lang="en-US" altLang="en-US"/>
          </a:p>
        </p:txBody>
      </p:sp>
    </p:spTree>
    <p:extLst>
      <p:ext uri="{BB962C8B-B14F-4D97-AF65-F5344CB8AC3E}">
        <p14:creationId xmlns:p14="http://schemas.microsoft.com/office/powerpoint/2010/main" val="4071281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26</a:t>
            </a:fld>
            <a:endParaRPr lang="en-US" altLang="en-US"/>
          </a:p>
        </p:txBody>
      </p:sp>
    </p:spTree>
    <p:extLst>
      <p:ext uri="{BB962C8B-B14F-4D97-AF65-F5344CB8AC3E}">
        <p14:creationId xmlns:p14="http://schemas.microsoft.com/office/powerpoint/2010/main" val="1176214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4113224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2945784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40480744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extLst>
      <p:ext uri="{BB962C8B-B14F-4D97-AF65-F5344CB8AC3E}">
        <p14:creationId xmlns:p14="http://schemas.microsoft.com/office/powerpoint/2010/main" val="3410535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extLst>
      <p:ext uri="{BB962C8B-B14F-4D97-AF65-F5344CB8AC3E}">
        <p14:creationId xmlns:p14="http://schemas.microsoft.com/office/powerpoint/2010/main" val="2419258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35</a:t>
            </a:fld>
            <a:endParaRPr lang="en-US" altLang="en-US"/>
          </a:p>
        </p:txBody>
      </p:sp>
    </p:spTree>
    <p:extLst>
      <p:ext uri="{BB962C8B-B14F-4D97-AF65-F5344CB8AC3E}">
        <p14:creationId xmlns:p14="http://schemas.microsoft.com/office/powerpoint/2010/main" val="2002474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36</a:t>
            </a:fld>
            <a:endParaRPr lang="en-US" altLang="en-US"/>
          </a:p>
        </p:txBody>
      </p:sp>
    </p:spTree>
    <p:extLst>
      <p:ext uri="{BB962C8B-B14F-4D97-AF65-F5344CB8AC3E}">
        <p14:creationId xmlns:p14="http://schemas.microsoft.com/office/powerpoint/2010/main" val="222676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37</a:t>
            </a:fld>
            <a:endParaRPr lang="en-US" altLang="en-US"/>
          </a:p>
        </p:txBody>
      </p:sp>
    </p:spTree>
    <p:extLst>
      <p:ext uri="{BB962C8B-B14F-4D97-AF65-F5344CB8AC3E}">
        <p14:creationId xmlns:p14="http://schemas.microsoft.com/office/powerpoint/2010/main" val="1561745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38</a:t>
            </a:fld>
            <a:endParaRPr lang="en-US" altLang="en-US"/>
          </a:p>
        </p:txBody>
      </p:sp>
    </p:spTree>
    <p:extLst>
      <p:ext uri="{BB962C8B-B14F-4D97-AF65-F5344CB8AC3E}">
        <p14:creationId xmlns:p14="http://schemas.microsoft.com/office/powerpoint/2010/main" val="18625156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37323483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41612514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379227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29646097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14838298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46</a:t>
            </a:fld>
            <a:endParaRPr lang="en-US" altLang="en-US"/>
          </a:p>
        </p:txBody>
      </p:sp>
    </p:spTree>
    <p:extLst>
      <p:ext uri="{BB962C8B-B14F-4D97-AF65-F5344CB8AC3E}">
        <p14:creationId xmlns:p14="http://schemas.microsoft.com/office/powerpoint/2010/main" val="3916045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47</a:t>
            </a:fld>
            <a:endParaRPr lang="en-US" altLang="en-US"/>
          </a:p>
        </p:txBody>
      </p:sp>
    </p:spTree>
    <p:extLst>
      <p:ext uri="{BB962C8B-B14F-4D97-AF65-F5344CB8AC3E}">
        <p14:creationId xmlns:p14="http://schemas.microsoft.com/office/powerpoint/2010/main" val="32513590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48</a:t>
            </a:fld>
            <a:endParaRPr lang="en-US" altLang="en-US"/>
          </a:p>
        </p:txBody>
      </p:sp>
    </p:spTree>
    <p:extLst>
      <p:ext uri="{BB962C8B-B14F-4D97-AF65-F5344CB8AC3E}">
        <p14:creationId xmlns:p14="http://schemas.microsoft.com/office/powerpoint/2010/main" val="1929631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70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72</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73</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86</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88</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8832957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4959432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689554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6707082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285262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85746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8/25/2024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8/25/2024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8/25/2024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8/25/2024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8/25/2024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8/25/2024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8/25/2024</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8/25/2024</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8/25/2024</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8/25/2024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8/25/2024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8/25/2024</a:t>
            </a:fld>
            <a:endParaRPr lang="en-US" alt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501765" y="5379085"/>
            <a:ext cx="6140470" cy="1391920"/>
          </a:xfrm>
        </p:spPr>
        <p:txBody>
          <a:bodyPr/>
          <a:lstStyle/>
          <a:p>
            <a:pPr algn="ctr" eaLnBrk="1" hangingPunct="1"/>
            <a:r>
              <a:rPr lang="en-US" altLang="en-US" sz="3200" dirty="0">
                <a:latin typeface="Arial Rounded MT Bold" panose="020F0704030504030204" pitchFamily="34" charset="0"/>
              </a:rPr>
              <a:t>August 25, 2024</a:t>
            </a:r>
            <a:br>
              <a:rPr lang="en-US" altLang="en-US" sz="3200" dirty="0">
                <a:latin typeface="Arial Rounded MT Bold" panose="020F0704030504030204" pitchFamily="34" charset="0"/>
              </a:rPr>
            </a:br>
            <a:r>
              <a:rPr lang="en-US" altLang="en-US" sz="3200" dirty="0">
                <a:latin typeface="Arial Rounded MT Bold" panose="020F0704030504030204" pitchFamily="34" charset="0"/>
              </a:rPr>
              <a:t>Judgment Day</a:t>
            </a:r>
            <a:br>
              <a:rPr lang="en-US" altLang="en-US" sz="3200" dirty="0">
                <a:latin typeface="Arial Rounded MT Bold" panose="020F0704030504030204" pitchFamily="34" charset="0"/>
              </a:rPr>
            </a:br>
            <a:r>
              <a:rPr lang="en-US" altLang="en-US" sz="3200" dirty="0">
                <a:latin typeface="Arial Rounded MT Bold" panose="020F0704030504030204" pitchFamily="34" charset="0"/>
              </a:rPr>
              <a:t>Rally Day</a:t>
            </a:r>
          </a:p>
        </p:txBody>
      </p:sp>
      <p:sp>
        <p:nvSpPr>
          <p:cNvPr id="4" name="Title 1"/>
          <p:cNvSpPr txBox="1"/>
          <p:nvPr/>
        </p:nvSpPr>
        <p:spPr bwMode="auto">
          <a:xfrm>
            <a:off x="1444481" y="132478"/>
            <a:ext cx="6255038"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3200" dirty="0">
                <a:latin typeface="Arial Rounded MT Bold" panose="020F0704030504030204" pitchFamily="34" charset="0"/>
              </a:rPr>
              <a:t>WELCOME!</a:t>
            </a:r>
          </a:p>
          <a:p>
            <a:pPr algn="ctr" defTabSz="914400"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1EA642F7-49BD-66F2-851A-FB74FED683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205" b="81205" l="536" r="98607">
                        <a14:foregroundMark x1="23901" y1="8554" x2="34512" y2="8072"/>
                        <a14:foregroundMark x1="34512" y1="8072" x2="38907" y2="20843"/>
                        <a14:foregroundMark x1="38907" y1="20843" x2="38907" y2="20723"/>
                        <a14:foregroundMark x1="23687" y1="10482" x2="19400" y2="22771"/>
                        <a14:foregroundMark x1="19400" y1="22771" x2="8360" y2="28795"/>
                        <a14:foregroundMark x1="8360" y1="28795" x2="1393" y2="40000"/>
                        <a14:foregroundMark x1="1393" y1="40000" x2="14255" y2="39157"/>
                        <a14:foregroundMark x1="14255" y1="39157" x2="24009" y2="47108"/>
                        <a14:foregroundMark x1="24009" y1="47108" x2="49946" y2="44096"/>
                        <a14:foregroundMark x1="49946" y1="44096" x2="86388" y2="46265"/>
                        <a14:foregroundMark x1="86388" y1="46265" x2="99464" y2="39398"/>
                        <a14:foregroundMark x1="99464" y1="39398" x2="94319" y2="23735"/>
                        <a14:foregroundMark x1="94319" y1="23735" x2="81779" y2="21687"/>
                        <a14:foregroundMark x1="81779" y1="21687" x2="79421" y2="11205"/>
                        <a14:foregroundMark x1="79421" y1="11205" x2="61093" y2="9157"/>
                        <a14:foregroundMark x1="61093" y1="9157" x2="51447" y2="1325"/>
                        <a14:foregroundMark x1="51447" y1="1325" x2="21008" y2="10120"/>
                        <a14:foregroundMark x1="21008" y1="10120" x2="20579" y2="16386"/>
                        <a14:foregroundMark x1="5788" y1="31928" x2="9432" y2="41687"/>
                        <a14:foregroundMark x1="4823" y1="33012" x2="6109" y2="40241"/>
                        <a14:foregroundMark x1="4180" y1="33855" x2="6002" y2="39759"/>
                        <a14:foregroundMark x1="87567" y1="28675" x2="98392" y2="30843"/>
                        <a14:foregroundMark x1="98392" y1="30843" x2="93998" y2="41205"/>
                        <a14:foregroundMark x1="93998" y1="41205" x2="89711" y2="42410"/>
                        <a14:foregroundMark x1="92926" y1="30602" x2="92605" y2="38193"/>
                        <a14:foregroundMark x1="98607" y1="32651" x2="98607" y2="32651"/>
                        <a14:foregroundMark x1="98607" y1="32651" x2="98607" y2="32651"/>
                        <a14:foregroundMark x1="8896" y1="47952" x2="10611" y2="56627"/>
                        <a14:foregroundMark x1="7074" y1="47952" x2="9218" y2="58313"/>
                        <a14:foregroundMark x1="9218" y1="58313" x2="5681" y2="70000"/>
                        <a14:foregroundMark x1="5681" y1="70000" x2="11897" y2="84337"/>
                        <a14:foregroundMark x1="11897" y1="84337" x2="21651" y2="87470"/>
                        <a14:foregroundMark x1="21651" y1="87470" x2="71061" y2="85181"/>
                        <a14:foregroundMark x1="71061" y1="85181" x2="81136" y2="85301"/>
                        <a14:foregroundMark x1="81136" y1="85301" x2="92390" y2="78554"/>
                        <a14:foregroundMark x1="92390" y1="78554" x2="96677" y2="68795"/>
                        <a14:foregroundMark x1="96677" y1="68795" x2="95284" y2="57952"/>
                        <a14:foregroundMark x1="95284" y1="57952" x2="82744" y2="48675"/>
                        <a14:foregroundMark x1="18114" y1="54699" x2="30761" y2="53494"/>
                        <a14:foregroundMark x1="30761" y1="53494" x2="62272" y2="57470"/>
                        <a14:foregroundMark x1="62272" y1="57470" x2="35370" y2="73976"/>
                        <a14:foregroundMark x1="35370" y1="73976" x2="66452" y2="74940"/>
                        <a14:foregroundMark x1="66452" y1="74940" x2="70954" y2="74699"/>
                        <a14:foregroundMark x1="19829" y1="80723" x2="73633" y2="75542"/>
                        <a14:foregroundMark x1="73633" y1="75542" x2="74812" y2="75542"/>
                        <a14:foregroundMark x1="18650" y1="83614" x2="75991" y2="79036"/>
                        <a14:foregroundMark x1="75991" y1="79036" x2="74277" y2="81205"/>
                        <a14:foregroundMark x1="53376" y1="64217" x2="53376" y2="64217"/>
                        <a14:foregroundMark x1="68489" y1="64940" x2="68489" y2="64940"/>
                        <a14:foregroundMark x1="92819" y1="64699" x2="92819" y2="64699"/>
                        <a14:foregroundMark x1="27974" y1="76867" x2="27974" y2="76867"/>
                        <a14:foregroundMark x1="15648" y1="21325" x2="20043" y2="21807"/>
                        <a14:foregroundMark x1="536" y1="33012" x2="536" y2="33012"/>
                        <a14:foregroundMark x1="73848" y1="54096" x2="73848" y2="54096"/>
                        <a14:foregroundMark x1="80600" y1="53253" x2="80600" y2="53253"/>
                        <a14:foregroundMark x1="86817" y1="67952" x2="86817" y2="67952"/>
                        <a14:foregroundMark x1="85423" y1="69036" x2="85423" y2="69036"/>
                        <a14:foregroundMark x1="29260" y1="64458" x2="29689" y2="69880"/>
                        <a14:foregroundMark x1="35691" y1="63133" x2="35477" y2="69639"/>
                      </a14:backgroundRemoval>
                    </a14:imgEffect>
                  </a14:imgLayer>
                </a14:imgProps>
              </a:ext>
            </a:extLst>
          </a:blip>
          <a:srcRect b="14497"/>
          <a:stretch/>
        </p:blipFill>
        <p:spPr>
          <a:xfrm>
            <a:off x="2095609" y="1490712"/>
            <a:ext cx="5096487" cy="38765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353291" y="1209797"/>
            <a:ext cx="8152311" cy="4480394"/>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never lets us go, no matter how far we stray. Receive the promise of your redemption, the mark of your forgiveness and the spirit which sets you free. In the name of Jesus Christ.</a:t>
            </a:r>
          </a:p>
          <a:p>
            <a:pPr marL="682625" marR="0" indent="-682625">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1" y="824563"/>
            <a:ext cx="9143998"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“Here I Am, Lord”</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ELW 574</a:t>
            </a:r>
          </a:p>
        </p:txBody>
      </p:sp>
      <p:pic>
        <p:nvPicPr>
          <p:cNvPr id="5" name="Picture 4">
            <a:extLst>
              <a:ext uri="{FF2B5EF4-FFF2-40B4-BE49-F238E27FC236}">
                <a16:creationId xmlns:a16="http://schemas.microsoft.com/office/drawing/2014/main" id="{ACA14AA9-ACE9-3831-249A-E4C72EE31A1B}"/>
              </a:ext>
            </a:extLst>
          </p:cNvPr>
          <p:cNvPicPr>
            <a:picLocks noChangeAspect="1"/>
          </p:cNvPicPr>
          <p:nvPr/>
        </p:nvPicPr>
        <p:blipFill>
          <a:blip r:embed="rId3"/>
          <a:stretch>
            <a:fillRect/>
          </a:stretch>
        </p:blipFill>
        <p:spPr>
          <a:xfrm>
            <a:off x="2023651" y="2309429"/>
            <a:ext cx="5096698" cy="38712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“Here I Am, Lord”                         ELW 574</a:t>
            </a:r>
          </a:p>
        </p:txBody>
      </p:sp>
      <p:sp>
        <p:nvSpPr>
          <p:cNvPr id="5" name="TextBox 4">
            <a:extLst>
              <a:ext uri="{FF2B5EF4-FFF2-40B4-BE49-F238E27FC236}">
                <a16:creationId xmlns:a16="http://schemas.microsoft.com/office/drawing/2014/main" id="{506CB752-B6D8-71F2-8315-15653FA7AF25}"/>
              </a:ext>
            </a:extLst>
          </p:cNvPr>
          <p:cNvSpPr txBox="1"/>
          <p:nvPr/>
        </p:nvSpPr>
        <p:spPr>
          <a:xfrm>
            <a:off x="607041" y="1243042"/>
            <a:ext cx="7929918" cy="4524315"/>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1	"I, the Lord of sea and sky,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my people cry.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All who dwell in dark and sin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my hand will save.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who made the stars of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make their darkness bright.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 will bear my light to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“Here I Am, Lord”                         ELW 574</a:t>
            </a:r>
          </a:p>
        </p:txBody>
      </p:sp>
      <p:sp>
        <p:nvSpPr>
          <p:cNvPr id="5" name="TextBox 4">
            <a:extLst>
              <a:ext uri="{FF2B5EF4-FFF2-40B4-BE49-F238E27FC236}">
                <a16:creationId xmlns:a16="http://schemas.microsoft.com/office/drawing/2014/main" id="{506CB752-B6D8-71F2-8315-15653FA7AF25}"/>
              </a:ext>
            </a:extLst>
          </p:cNvPr>
          <p:cNvSpPr txBox="1"/>
          <p:nvPr/>
        </p:nvSpPr>
        <p:spPr>
          <a:xfrm>
            <a:off x="244258" y="1746640"/>
            <a:ext cx="8655484" cy="2862322"/>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84710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“Here I Am, Lord”                         ELW 574</a:t>
            </a:r>
          </a:p>
        </p:txBody>
      </p:sp>
      <p:sp>
        <p:nvSpPr>
          <p:cNvPr id="5" name="TextBox 4">
            <a:extLst>
              <a:ext uri="{FF2B5EF4-FFF2-40B4-BE49-F238E27FC236}">
                <a16:creationId xmlns:a16="http://schemas.microsoft.com/office/drawing/2014/main" id="{506CB752-B6D8-71F2-8315-15653FA7AF25}"/>
              </a:ext>
            </a:extLst>
          </p:cNvPr>
          <p:cNvSpPr txBox="1"/>
          <p:nvPr/>
        </p:nvSpPr>
        <p:spPr>
          <a:xfrm>
            <a:off x="666034" y="1243042"/>
            <a:ext cx="7811931"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2	"I, the Lord of snow and 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borne my people's pain.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wept for love of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They turn away.</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break their hearts of stone,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give them hearts for love alone.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speak my word to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5347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“Here I Am, Lord”                         ELW 574</a:t>
            </a:r>
          </a:p>
        </p:txBody>
      </p:sp>
      <p:sp>
        <p:nvSpPr>
          <p:cNvPr id="5" name="TextBox 4">
            <a:extLst>
              <a:ext uri="{FF2B5EF4-FFF2-40B4-BE49-F238E27FC236}">
                <a16:creationId xmlns:a16="http://schemas.microsoft.com/office/drawing/2014/main" id="{506CB752-B6D8-71F2-8315-15653FA7AF25}"/>
              </a:ext>
            </a:extLst>
          </p:cNvPr>
          <p:cNvSpPr txBox="1"/>
          <p:nvPr/>
        </p:nvSpPr>
        <p:spPr>
          <a:xfrm>
            <a:off x="244258" y="1746640"/>
            <a:ext cx="8655484" cy="2862322"/>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83452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“Here I Am, Lord”                         ELW 574</a:t>
            </a:r>
          </a:p>
        </p:txBody>
      </p:sp>
      <p:sp>
        <p:nvSpPr>
          <p:cNvPr id="5" name="TextBox 4">
            <a:extLst>
              <a:ext uri="{FF2B5EF4-FFF2-40B4-BE49-F238E27FC236}">
                <a16:creationId xmlns:a16="http://schemas.microsoft.com/office/drawing/2014/main" id="{506CB752-B6D8-71F2-8315-15653FA7AF25}"/>
              </a:ext>
            </a:extLst>
          </p:cNvPr>
          <p:cNvSpPr txBox="1"/>
          <p:nvPr/>
        </p:nvSpPr>
        <p:spPr>
          <a:xfrm>
            <a:off x="911841" y="1373014"/>
            <a:ext cx="7320318" cy="4524315"/>
          </a:xfrm>
          <a:prstGeom prst="rect">
            <a:avLst/>
          </a:prstGeom>
          <a:noFill/>
        </p:spPr>
        <p:txBody>
          <a:bodyPr wrap="square">
            <a:spAutoFit/>
          </a:bodyPr>
          <a:lstStyle/>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3	"I, the Lord of wind and flame,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tend the poor and lame.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set a feast for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My hand will save.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Finest bread I will provide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till their hearts be satisfied.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give my life to them.</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Whom shall I send?"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781682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675"/>
            <a:ext cx="9143998" cy="637932"/>
          </a:xfrm>
          <a:prstGeom prst="rect">
            <a:avLst/>
          </a:prstGeom>
        </p:spPr>
        <p:txBody>
          <a:bodyPr wrap="square">
            <a:spAutoFit/>
          </a:bodyPr>
          <a:lstStyle/>
          <a:p>
            <a:pPr marL="225425" marR="0" lvl="0" indent="-225425">
              <a:lnSpc>
                <a:spcPct val="107000"/>
              </a:lnSpc>
              <a:spcBef>
                <a:spcPts val="0"/>
              </a:spcBef>
              <a:spcAft>
                <a:spcPts val="600"/>
              </a:spcAft>
              <a:buFont typeface="Symbol" panose="05050102010706020507" pitchFamily="18" charset="2"/>
              <a:buChar char="*"/>
            </a:pPr>
            <a:r>
              <a:rPr lang="en-US" sz="3600" dirty="0">
                <a:solidFill>
                  <a:srgbClr val="000000"/>
                </a:solidFill>
                <a:latin typeface="Arial Rounded MT Bold" panose="020F0704030504030204" pitchFamily="34" charset="0"/>
                <a:ea typeface="Calibri" panose="020F0502020204030204" pitchFamily="34" charset="0"/>
              </a:rPr>
              <a:t>“Here I Am, Lord”                         ELW 574</a:t>
            </a:r>
          </a:p>
        </p:txBody>
      </p:sp>
      <p:sp>
        <p:nvSpPr>
          <p:cNvPr id="5" name="TextBox 4">
            <a:extLst>
              <a:ext uri="{FF2B5EF4-FFF2-40B4-BE49-F238E27FC236}">
                <a16:creationId xmlns:a16="http://schemas.microsoft.com/office/drawing/2014/main" id="{506CB752-B6D8-71F2-8315-15653FA7AF25}"/>
              </a:ext>
            </a:extLst>
          </p:cNvPr>
          <p:cNvSpPr txBox="1"/>
          <p:nvPr/>
        </p:nvSpPr>
        <p:spPr>
          <a:xfrm>
            <a:off x="244258" y="1746640"/>
            <a:ext cx="8655484" cy="2862322"/>
          </a:xfrm>
          <a:prstGeom prst="rect">
            <a:avLst/>
          </a:prstGeom>
          <a:noFill/>
        </p:spPr>
        <p:txBody>
          <a:bodyPr wrap="square">
            <a:spAutoFit/>
          </a:bodyPr>
          <a:lstStyle/>
          <a:p>
            <a:pPr marL="461963" marR="0" indent="-461963">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Here I am, Lord. Is it I, Lord?</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have heard you calling in the night.</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go, Lord, if you lead me.</a:t>
            </a:r>
            <a:endParaRPr lang="en-US" sz="3600" dirty="0">
              <a:effectLst/>
              <a:latin typeface="Arial Rounded MT Bold" panose="020F0704030504030204" pitchFamily="34" charset="0"/>
              <a:ea typeface="Times New Roman" panose="02020603050405020304" pitchFamily="18" charset="0"/>
            </a:endParaRPr>
          </a:p>
          <a:p>
            <a:pPr marL="461963" marR="0" indent="-461963">
              <a:spcBef>
                <a:spcPts val="0"/>
              </a:spcBef>
              <a:spcAft>
                <a:spcPts val="0"/>
              </a:spcAft>
            </a:pPr>
            <a:r>
              <a:rPr lang="en-US" sz="3600" dirty="0">
                <a:effectLst/>
                <a:latin typeface="Arial Rounded MT Bold" panose="020F0704030504030204" pitchFamily="34" charset="0"/>
                <a:ea typeface="MS Mincho" panose="02020609040205080304" pitchFamily="49" charset="-128"/>
              </a:rPr>
              <a:t>	I will hold your people in my heart.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7474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530" marR="0" indent="-68453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30" marR="0" indent="-684530">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0" y="856344"/>
            <a:ext cx="9118361" cy="5159992"/>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Pam Sherman</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955965"/>
            <a:ext cx="9157803" cy="4925290"/>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2"/>
            <a:ext cx="9144000" cy="5798127"/>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415171" y="950614"/>
            <a:ext cx="8313657" cy="5647700"/>
          </a:xfrm>
          <a:prstGeom prst="rect">
            <a:avLst/>
          </a:prstGeom>
        </p:spPr>
        <p:txBody>
          <a:bodyPr wrap="square">
            <a:spAutoFit/>
          </a:bodyPr>
          <a:lstStyle/>
          <a:p>
            <a:pPr marL="682625" marR="0" indent="-682625">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God of might, in the midst of our often-tumultuous lives—personally, communally, nationally, and internationally—remind us that no human power comes close to your divine power and eternal love. Claim us again as your beloved children and proclaim to us the promise of your everlasting deliverance. In Jesus’ name we pray.</a:t>
            </a:r>
          </a:p>
          <a:p>
            <a:pPr marL="682625" marR="0" indent="-682625">
              <a:spcBef>
                <a:spcPts val="0"/>
              </a:spcBef>
              <a:spcAft>
                <a:spcPts val="6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50179" y="146686"/>
            <a:ext cx="9059160" cy="618631"/>
          </a:xfrm>
          <a:prstGeom prst="rect">
            <a:avLst/>
          </a:prstGeom>
        </p:spPr>
        <p:txBody>
          <a:bodyPr wrap="square">
            <a:spAutoFit/>
          </a:bodyPr>
          <a:lstStyle/>
          <a:p>
            <a:pPr marR="0" lvl="0" algn="ctr">
              <a:lnSpc>
                <a:spcPct val="95000"/>
              </a:lnSpc>
              <a:spcBef>
                <a:spcPts val="0"/>
              </a:spcBef>
              <a:spcAft>
                <a:spcPts val="600"/>
              </a:spcAft>
            </a:pPr>
            <a:r>
              <a:rPr lang="en-US" sz="3600" b="1" dirty="0">
                <a:latin typeface="Arial Rounded MT Bold" panose="020F0704030504030204" pitchFamily="34" charset="0"/>
                <a:ea typeface="Times New Roman" panose="02020603050405020304" pitchFamily="18" charset="0"/>
              </a:rPr>
              <a:t>•	PRESENTATION OF BIBLES</a:t>
            </a:r>
          </a:p>
        </p:txBody>
      </p:sp>
      <p:sp>
        <p:nvSpPr>
          <p:cNvPr id="5" name="TextBox 4">
            <a:extLst>
              <a:ext uri="{FF2B5EF4-FFF2-40B4-BE49-F238E27FC236}">
                <a16:creationId xmlns:a16="http://schemas.microsoft.com/office/drawing/2014/main" id="{2DA10D52-4B0F-7204-D76F-8E7F416C6D15}"/>
              </a:ext>
            </a:extLst>
          </p:cNvPr>
          <p:cNvSpPr txBox="1"/>
          <p:nvPr/>
        </p:nvSpPr>
        <p:spPr>
          <a:xfrm>
            <a:off x="4774414" y="1468745"/>
            <a:ext cx="4334925" cy="3801041"/>
          </a:xfrm>
          <a:prstGeom prst="rect">
            <a:avLst/>
          </a:prstGeom>
          <a:noFill/>
        </p:spPr>
        <p:txBody>
          <a:bodyPr wrap="square">
            <a:spAutoFit/>
          </a:bodyPr>
          <a:lstStyle/>
          <a:p>
            <a:pPr marL="0" marR="0" algn="r">
              <a:spcBef>
                <a:spcPts val="0"/>
              </a:spcBef>
              <a:spcAft>
                <a:spcPts val="600"/>
              </a:spcAft>
            </a:pPr>
            <a:r>
              <a:rPr lang="en-US" sz="3600" b="1" u="sng" dirty="0">
                <a:effectLst/>
                <a:latin typeface="Arial Rounded MT Bold" panose="020F0704030504030204" pitchFamily="34" charset="0"/>
                <a:ea typeface="Times New Roman" panose="02020603050405020304" pitchFamily="18" charset="0"/>
                <a:cs typeface="Times New Roman" panose="02020603050405020304" pitchFamily="18" charset="0"/>
              </a:rPr>
              <a:t>Life of Jesus Bible</a:t>
            </a:r>
          </a:p>
          <a:p>
            <a:pPr marL="0" marR="0" algn="r">
              <a:spcBef>
                <a:spcPts val="0"/>
              </a:spcBef>
              <a:spcAft>
                <a:spcPts val="600"/>
              </a:spcAft>
            </a:pPr>
            <a:r>
              <a:rPr lang="en-US" sz="3600" b="1" u="sng" dirty="0">
                <a:effectLst/>
                <a:latin typeface="Arial Rounded MT Bold" panose="020F0704030504030204" pitchFamily="34" charset="0"/>
                <a:ea typeface="Times New Roman" panose="02020603050405020304" pitchFamily="18" charset="0"/>
                <a:cs typeface="Times New Roman" panose="02020603050405020304" pitchFamily="18" charset="0"/>
              </a:rPr>
              <a:t> </a:t>
            </a:r>
          </a:p>
          <a:p>
            <a:pPr marL="0" marR="0" algn="r">
              <a:spcBef>
                <a:spcPts val="0"/>
              </a:spcBef>
              <a:spcAft>
                <a:spcPts val="600"/>
              </a:spcAft>
            </a:pPr>
            <a:r>
              <a:rPr lang="en-US" sz="3600" b="1" u="sng" dirty="0">
                <a:effectLst/>
                <a:latin typeface="Arial Rounded MT Bold" panose="020F0704030504030204" pitchFamily="34" charset="0"/>
                <a:ea typeface="Times New Roman" panose="02020603050405020304" pitchFamily="18" charset="0"/>
                <a:cs typeface="Times New Roman" panose="02020603050405020304" pitchFamily="18" charset="0"/>
              </a:rPr>
              <a:t>Spark Story Bible </a:t>
            </a:r>
          </a:p>
          <a:p>
            <a:pPr marL="0" marR="0" algn="r">
              <a:spcBef>
                <a:spcPts val="0"/>
              </a:spcBef>
              <a:spcAft>
                <a:spcPts val="600"/>
              </a:spcAft>
            </a:pPr>
            <a:endParaRPr lang="en-US" sz="3600" b="1" u="sng"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0" marR="0" algn="r">
              <a:spcBef>
                <a:spcPts val="0"/>
              </a:spcBef>
              <a:spcAft>
                <a:spcPts val="600"/>
              </a:spcAft>
            </a:pPr>
            <a:r>
              <a:rPr lang="en-US" sz="3600" b="1" u="sng" dirty="0">
                <a:effectLst/>
                <a:latin typeface="Arial Rounded MT Bold" panose="020F0704030504030204" pitchFamily="34" charset="0"/>
                <a:ea typeface="Times New Roman" panose="02020603050405020304" pitchFamily="18" charset="0"/>
                <a:cs typeface="Times New Roman" panose="02020603050405020304" pitchFamily="18" charset="0"/>
              </a:rPr>
              <a:t>Spark Gift Edition </a:t>
            </a:r>
          </a:p>
          <a:p>
            <a:pPr marL="0" marR="0">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A03EBB4-DBE5-A7F4-9AAA-D0A826C5074C}"/>
              </a:ext>
            </a:extLst>
          </p:cNvPr>
          <p:cNvPicPr>
            <a:picLocks noChangeAspect="1"/>
          </p:cNvPicPr>
          <p:nvPr/>
        </p:nvPicPr>
        <p:blipFill>
          <a:blip r:embed="rId3"/>
          <a:stretch>
            <a:fillRect/>
          </a:stretch>
        </p:blipFill>
        <p:spPr>
          <a:xfrm>
            <a:off x="0" y="1352811"/>
            <a:ext cx="4774414" cy="4484318"/>
          </a:xfrm>
          <a:prstGeom prst="rect">
            <a:avLst/>
          </a:prstGeom>
        </p:spPr>
      </p:pic>
    </p:spTree>
    <p:extLst>
      <p:ext uri="{BB962C8B-B14F-4D97-AF65-F5344CB8AC3E}">
        <p14:creationId xmlns:p14="http://schemas.microsoft.com/office/powerpoint/2010/main" val="143309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50179" y="146686"/>
            <a:ext cx="9059160" cy="1649682"/>
          </a:xfrm>
          <a:prstGeom prst="rect">
            <a:avLst/>
          </a:prstGeom>
        </p:spPr>
        <p:txBody>
          <a:bodyPr wrap="square">
            <a:spAutoFit/>
          </a:bodyPr>
          <a:lstStyle/>
          <a:p>
            <a:pPr marR="0" lvl="0" algn="ctr">
              <a:lnSpc>
                <a:spcPct val="95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BLESSING FOR THE NEW SCHOOL YEAR</a:t>
            </a:r>
          </a:p>
          <a:p>
            <a:pPr marR="0" lvl="0" algn="ctr">
              <a:lnSpc>
                <a:spcPct val="95000"/>
              </a:lnSpc>
              <a:spcBef>
                <a:spcPts val="0"/>
              </a:spcBef>
              <a:spcAft>
                <a:spcPts val="600"/>
              </a:spcAft>
            </a:pPr>
            <a:endParaRPr lang="en-US" sz="3200" b="1" dirty="0">
              <a:latin typeface="Arial Rounded MT Bold" panose="020F0704030504030204" pitchFamily="34" charset="0"/>
              <a:ea typeface="Times New Roman" panose="02020603050405020304" pitchFamily="18" charset="0"/>
            </a:endParaRPr>
          </a:p>
          <a:p>
            <a:pPr marR="0" lvl="0" algn="ctr">
              <a:lnSpc>
                <a:spcPct val="95000"/>
              </a:lnSpc>
              <a:spcBef>
                <a:spcPts val="0"/>
              </a:spcBef>
              <a:spcAft>
                <a:spcPts val="600"/>
              </a:spcAft>
            </a:pPr>
            <a:r>
              <a:rPr lang="en-US" sz="3200" b="1" dirty="0">
                <a:latin typeface="Arial Rounded MT Bold" panose="020F0704030504030204" pitchFamily="34" charset="0"/>
                <a:ea typeface="Times New Roman" panose="02020603050405020304" pitchFamily="18" charset="0"/>
              </a:rPr>
              <a:t>BLESSING OF BACKPACKS</a:t>
            </a:r>
          </a:p>
        </p:txBody>
      </p:sp>
      <p:pic>
        <p:nvPicPr>
          <p:cNvPr id="2" name="Picture 1">
            <a:extLst>
              <a:ext uri="{FF2B5EF4-FFF2-40B4-BE49-F238E27FC236}">
                <a16:creationId xmlns:a16="http://schemas.microsoft.com/office/drawing/2014/main" id="{AF975FBE-6332-78A9-37E0-A10D8C17B086}"/>
              </a:ext>
            </a:extLst>
          </p:cNvPr>
          <p:cNvPicPr>
            <a:picLocks noChangeAspect="1"/>
          </p:cNvPicPr>
          <p:nvPr/>
        </p:nvPicPr>
        <p:blipFill>
          <a:blip r:embed="rId3"/>
          <a:stretch>
            <a:fillRect/>
          </a:stretch>
        </p:blipFill>
        <p:spPr>
          <a:xfrm>
            <a:off x="2192968" y="2112403"/>
            <a:ext cx="4773582" cy="4487045"/>
          </a:xfrm>
          <a:prstGeom prst="rect">
            <a:avLst/>
          </a:prstGeom>
        </p:spPr>
      </p:pic>
    </p:spTree>
    <p:extLst>
      <p:ext uri="{BB962C8B-B14F-4D97-AF65-F5344CB8AC3E}">
        <p14:creationId xmlns:p14="http://schemas.microsoft.com/office/powerpoint/2010/main" val="1297653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202826" y="162014"/>
            <a:ext cx="8754362" cy="4593095"/>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4" y="1474170"/>
            <a:ext cx="7965671" cy="3214278"/>
          </a:xfrm>
          <a:prstGeom prst="rect">
            <a:avLst/>
          </a:prstGeom>
        </p:spPr>
        <p:txBody>
          <a:bodyPr wrap="square">
            <a:spAutoFit/>
          </a:bodyPr>
          <a:lstStyle/>
          <a:p>
            <a:pPr marL="685800" lvl="0" indent="-685800">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The Scripture reading for today is from the Book of Daniel, the 7</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5" y="1551709"/>
            <a:ext cx="8377381" cy="4708981"/>
          </a:xfrm>
          <a:prstGeom prst="rect">
            <a:avLst/>
          </a:prstGeom>
        </p:spPr>
        <p:txBody>
          <a:bodyPr wrap="square">
            <a:spAutoFit/>
          </a:bodyPr>
          <a:lstStyle/>
          <a:p>
            <a:pPr marL="684530" indent="-684530"/>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30" indent="-684530"/>
            <a:endParaRPr lang="en-US" sz="1600" dirty="0">
              <a:latin typeface="Arial Rounded MT Bold" panose="020F0704030504030204" pitchFamily="34" charset="0"/>
            </a:endParaRPr>
          </a:p>
          <a:p>
            <a:pPr marL="684530" indent="-684530"/>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30" indent="-684530"/>
            <a:endParaRPr lang="en-US" sz="1800" b="1" dirty="0">
              <a:latin typeface="Arial Rounded MT Bold" panose="020F0704030504030204" pitchFamily="34" charset="0"/>
            </a:endParaRPr>
          </a:p>
          <a:p>
            <a:pPr marL="684530" indent="-684530"/>
            <a:r>
              <a:rPr lang="en-US" sz="3600" b="1" dirty="0">
                <a:latin typeface="Arial Rounded MT Bold" panose="020F0704030504030204" pitchFamily="34" charset="0"/>
              </a:rPr>
              <a:t>C:  Amen.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the first year of King Belshazzar of Babylon, Daniel had a dream and visions of his head as he lay in bed. Then he wrote down the dream: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Daniel, saw in my vision by night the four winds of heaven stirring up the great sea,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four great beasts came up out of the sea, different from one another.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first was like a lion and had eagles’ wings. Then, as I</a:t>
            </a:r>
          </a:p>
        </p:txBody>
      </p:sp>
    </p:spTree>
    <p:extLst>
      <p:ext uri="{BB962C8B-B14F-4D97-AF65-F5344CB8AC3E}">
        <p14:creationId xmlns:p14="http://schemas.microsoft.com/office/powerpoint/2010/main" val="3034340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watched, its wings were plucked off, and it was lifted up from the ground and made to stand on two feet like a human being; and a human mind was given to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Another beast appeared, a second one, that looked like a bear. It was raised up on one side, had three tusks in its mouth among its teeth and was told, “Arise, devour many bodies!”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After this, as I</a:t>
            </a:r>
          </a:p>
        </p:txBody>
      </p:sp>
    </p:spTree>
    <p:extLst>
      <p:ext uri="{BB962C8B-B14F-4D97-AF65-F5344CB8AC3E}">
        <p14:creationId xmlns:p14="http://schemas.microsoft.com/office/powerpoint/2010/main" val="73457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watched, another appeared, like a leopard. The beast had four wings of a bird on its back and four heads; and dominion was given to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After this I saw in the visions by night a fourth beast, terrifying and dreadful and exceedingly strong. It had great iron teeth and was devouring, breaking in pieces, and stamping what was left with its feet. It was different from all</a:t>
            </a:r>
          </a:p>
        </p:txBody>
      </p:sp>
    </p:spTree>
    <p:extLst>
      <p:ext uri="{BB962C8B-B14F-4D97-AF65-F5344CB8AC3E}">
        <p14:creationId xmlns:p14="http://schemas.microsoft.com/office/powerpoint/2010/main" val="2895509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beasts that preceded it, and it had ten horns.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was considering the horns, when another horn appeared, a little one coming up among them; to make room for it, three of the earlier horns were plucked up by the roots. There were eyes like human eyes in this horn, and a mouth speaking arrogantly.</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I watched, thrones were set in</a:t>
            </a:r>
          </a:p>
        </p:txBody>
      </p:sp>
    </p:spTree>
    <p:extLst>
      <p:ext uri="{BB962C8B-B14F-4D97-AF65-F5344CB8AC3E}">
        <p14:creationId xmlns:p14="http://schemas.microsoft.com/office/powerpoint/2010/main" val="3664992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place, and an Ancient One took his throne, his clothing was white as snow, and the hair of his head like pure wool; his throne was fiery flames, and its wheels were burning fire.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 stream of fire issued and flowed out from his presence. A thousand thousands served him, and ten thousand times ten thousand stood attending him. The court sat in</a:t>
            </a:r>
          </a:p>
        </p:txBody>
      </p:sp>
    </p:spTree>
    <p:extLst>
      <p:ext uri="{BB962C8B-B14F-4D97-AF65-F5344CB8AC3E}">
        <p14:creationId xmlns:p14="http://schemas.microsoft.com/office/powerpoint/2010/main" val="3332083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judgment, and the books were opened.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watched then because of the noise of the arrogant words that the horn was speaking. And as I watched, the beast was put to death, and its body destroyed and given over to be burned with fire.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for the rest of the beasts, their dominion was taken away, but their lives were prolonged for a season and a time. </a:t>
            </a:r>
          </a:p>
        </p:txBody>
      </p:sp>
    </p:spTree>
    <p:extLst>
      <p:ext uri="{BB962C8B-B14F-4D97-AF65-F5344CB8AC3E}">
        <p14:creationId xmlns:p14="http://schemas.microsoft.com/office/powerpoint/2010/main" val="1404665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632311"/>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I watched in the night visions, I saw one like a human being coming with the clouds of heaven. And he came to the Ancient One and was presented before him.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To him was given dominion and glory and kingship, that all peoples, nations, and languages should serve him. His dominion is an everlasting dominion that shall not pass away, and his</a:t>
            </a:r>
          </a:p>
        </p:txBody>
      </p:sp>
    </p:spTree>
    <p:extLst>
      <p:ext uri="{BB962C8B-B14F-4D97-AF65-F5344CB8AC3E}">
        <p14:creationId xmlns:p14="http://schemas.microsoft.com/office/powerpoint/2010/main" val="1956217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265471" y="1012723"/>
            <a:ext cx="8622890" cy="5155257"/>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kingship is one that shall never be destroyed.</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for me, Daniel, my spirit was troubled within me, and the visions of my head terrified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 approached one of the attendants to ask him the truth concerning all this. So he said that he would disclose to me the interpretation of the matter:</a:t>
            </a:r>
          </a:p>
        </p:txBody>
      </p:sp>
    </p:spTree>
    <p:extLst>
      <p:ext uri="{BB962C8B-B14F-4D97-AF65-F5344CB8AC3E}">
        <p14:creationId xmlns:p14="http://schemas.microsoft.com/office/powerpoint/2010/main" val="717885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Daniel 7:1-18</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9328FF6-2584-1803-FF58-6DBD2CE08D54}"/>
              </a:ext>
            </a:extLst>
          </p:cNvPr>
          <p:cNvSpPr txBox="1"/>
          <p:nvPr/>
        </p:nvSpPr>
        <p:spPr>
          <a:xfrm>
            <a:off x="762000" y="1520041"/>
            <a:ext cx="7620000" cy="3970318"/>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for these four great beasts, four kings shall arise out of the earth.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 holy ones of the Most High shall receive the kingdom and possess the kingdom forever—forever and ever.”</a:t>
            </a:r>
          </a:p>
        </p:txBody>
      </p:sp>
    </p:spTree>
    <p:extLst>
      <p:ext uri="{BB962C8B-B14F-4D97-AF65-F5344CB8AC3E}">
        <p14:creationId xmlns:p14="http://schemas.microsoft.com/office/powerpoint/2010/main" val="167874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0000"/>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7" y="1189605"/>
            <a:ext cx="7509165" cy="276447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Daniel 7:1-18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2"/>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7B54DF74-C9D0-347F-B74F-0512AD4214D6}"/>
              </a:ext>
            </a:extLst>
          </p:cNvPr>
          <p:cNvPicPr>
            <a:picLocks noChangeAspect="1"/>
          </p:cNvPicPr>
          <p:nvPr/>
        </p:nvPicPr>
        <p:blipFill>
          <a:blip r:embed="rId3"/>
          <a:stretch>
            <a:fillRect/>
          </a:stretch>
        </p:blipFill>
        <p:spPr>
          <a:xfrm>
            <a:off x="1633378" y="949503"/>
            <a:ext cx="5877243" cy="5524458"/>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2E8E282D-26D4-E655-5B8C-8B9CBA3C6484}"/>
              </a:ext>
            </a:extLst>
          </p:cNvPr>
          <p:cNvPicPr>
            <a:picLocks noChangeAspect="1"/>
          </p:cNvPicPr>
          <p:nvPr/>
        </p:nvPicPr>
        <p:blipFill>
          <a:blip r:embed="rId3"/>
          <a:stretch>
            <a:fillRect/>
          </a:stretch>
        </p:blipFill>
        <p:spPr>
          <a:xfrm>
            <a:off x="642082" y="791110"/>
            <a:ext cx="7858125" cy="5534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697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descr="A person in a white robe on fire&#10;&#10;Description automatically generated">
            <a:extLst>
              <a:ext uri="{FF2B5EF4-FFF2-40B4-BE49-F238E27FC236}">
                <a16:creationId xmlns:a16="http://schemas.microsoft.com/office/drawing/2014/main" id="{C2388879-651D-5960-945C-5FACA8CEF2A9}"/>
              </a:ext>
            </a:extLst>
          </p:cNvPr>
          <p:cNvPicPr>
            <a:picLocks noChangeAspect="1"/>
          </p:cNvPicPr>
          <p:nvPr/>
        </p:nvPicPr>
        <p:blipFill>
          <a:blip r:embed="rId3"/>
          <a:stretch>
            <a:fillRect/>
          </a:stretch>
        </p:blipFill>
        <p:spPr>
          <a:xfrm>
            <a:off x="0" y="1149416"/>
            <a:ext cx="9144000" cy="5708584"/>
          </a:xfrm>
          <a:prstGeom prst="rect">
            <a:avLst/>
          </a:prstGeom>
        </p:spPr>
      </p:pic>
    </p:spTree>
    <p:extLst>
      <p:ext uri="{BB962C8B-B14F-4D97-AF65-F5344CB8AC3E}">
        <p14:creationId xmlns:p14="http://schemas.microsoft.com/office/powerpoint/2010/main" val="662377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D1E6B299-605C-4561-F082-D74037191F20}"/>
              </a:ext>
            </a:extLst>
          </p:cNvPr>
          <p:cNvPicPr>
            <a:picLocks noChangeAspect="1"/>
          </p:cNvPicPr>
          <p:nvPr/>
        </p:nvPicPr>
        <p:blipFill>
          <a:blip r:embed="rId3"/>
          <a:stretch>
            <a:fillRect/>
          </a:stretch>
        </p:blipFill>
        <p:spPr>
          <a:xfrm>
            <a:off x="0" y="943897"/>
            <a:ext cx="9144000" cy="5914104"/>
          </a:xfrm>
          <a:prstGeom prst="rect">
            <a:avLst/>
          </a:prstGeom>
        </p:spPr>
      </p:pic>
    </p:spTree>
    <p:extLst>
      <p:ext uri="{BB962C8B-B14F-4D97-AF65-F5344CB8AC3E}">
        <p14:creationId xmlns:p14="http://schemas.microsoft.com/office/powerpoint/2010/main" val="4073691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21C39DDE-9B46-8EC9-8008-5076952864F2}"/>
              </a:ext>
            </a:extLst>
          </p:cNvPr>
          <p:cNvPicPr>
            <a:picLocks noChangeAspect="1"/>
          </p:cNvPicPr>
          <p:nvPr/>
        </p:nvPicPr>
        <p:blipFill>
          <a:blip r:embed="rId3"/>
          <a:stretch>
            <a:fillRect/>
          </a:stretch>
        </p:blipFill>
        <p:spPr>
          <a:xfrm>
            <a:off x="18838" y="1000"/>
            <a:ext cx="9104614" cy="6828461"/>
          </a:xfrm>
          <a:prstGeom prst="rect">
            <a:avLst/>
          </a:prstGeom>
        </p:spPr>
      </p:pic>
    </p:spTree>
    <p:extLst>
      <p:ext uri="{BB962C8B-B14F-4D97-AF65-F5344CB8AC3E}">
        <p14:creationId xmlns:p14="http://schemas.microsoft.com/office/powerpoint/2010/main" val="3604629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074" name="Picture 2" descr="Big Brother 2023 confirms AJ Odudu and Will Best as new hosts | TellyMix">
            <a:extLst>
              <a:ext uri="{FF2B5EF4-FFF2-40B4-BE49-F238E27FC236}">
                <a16:creationId xmlns:a16="http://schemas.microsoft.com/office/drawing/2014/main" id="{3E4A4632-4085-EB6D-B081-336A1921F0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8" y="934065"/>
            <a:ext cx="9144000" cy="5895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61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962E53F3-A131-3BED-EF20-1F00581EDCB7}"/>
              </a:ext>
            </a:extLst>
          </p:cNvPr>
          <p:cNvPicPr>
            <a:picLocks noChangeAspect="1"/>
          </p:cNvPicPr>
          <p:nvPr/>
        </p:nvPicPr>
        <p:blipFill>
          <a:blip r:embed="rId3"/>
          <a:stretch>
            <a:fillRect/>
          </a:stretch>
        </p:blipFill>
        <p:spPr>
          <a:xfrm>
            <a:off x="18837" y="1012724"/>
            <a:ext cx="9104613" cy="5816738"/>
          </a:xfrm>
          <a:prstGeom prst="rect">
            <a:avLst/>
          </a:prstGeom>
        </p:spPr>
      </p:pic>
    </p:spTree>
    <p:extLst>
      <p:ext uri="{BB962C8B-B14F-4D97-AF65-F5344CB8AC3E}">
        <p14:creationId xmlns:p14="http://schemas.microsoft.com/office/powerpoint/2010/main" val="2472150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16FE076A-F7D0-419C-A1BE-142772152624}"/>
              </a:ext>
            </a:extLst>
          </p:cNvPr>
          <p:cNvPicPr>
            <a:picLocks noChangeAspect="1"/>
          </p:cNvPicPr>
          <p:nvPr/>
        </p:nvPicPr>
        <p:blipFill>
          <a:blip r:embed="rId3"/>
          <a:stretch>
            <a:fillRect/>
          </a:stretch>
        </p:blipFill>
        <p:spPr>
          <a:xfrm>
            <a:off x="978309" y="791110"/>
            <a:ext cx="7187381" cy="592787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11551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64A859-9975-E153-DF59-CAA5D13826CE}"/>
              </a:ext>
            </a:extLst>
          </p:cNvPr>
          <p:cNvPicPr>
            <a:picLocks noChangeAspect="1"/>
          </p:cNvPicPr>
          <p:nvPr/>
        </p:nvPicPr>
        <p:blipFill>
          <a:blip r:embed="rId3"/>
          <a:stretch>
            <a:fillRect/>
          </a:stretch>
        </p:blipFill>
        <p:spPr>
          <a:xfrm>
            <a:off x="1" y="0"/>
            <a:ext cx="9123452" cy="6829461"/>
          </a:xfrm>
          <a:prstGeom prst="rect">
            <a:avLst/>
          </a:prstGeom>
        </p:spPr>
      </p:pic>
    </p:spTree>
    <p:extLst>
      <p:ext uri="{BB962C8B-B14F-4D97-AF65-F5344CB8AC3E}">
        <p14:creationId xmlns:p14="http://schemas.microsoft.com/office/powerpoint/2010/main" val="21434037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1569660"/>
          </a:xfrm>
          <a:prstGeom prst="rect">
            <a:avLst/>
          </a:prstGeom>
        </p:spPr>
        <p:txBody>
          <a:bodyPr wrap="square">
            <a:spAutoFit/>
          </a:bodyPr>
          <a:lstStyle/>
          <a:p>
            <a:pPr marL="571500" lvl="0" indent="-571500"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p>
          <a:p>
            <a:pPr lvl="0" algn="ctr"/>
            <a:r>
              <a:rPr lang="en-US" altLang="en-US" sz="3000" dirty="0">
                <a:solidFill>
                  <a:prstClr val="black"/>
                </a:solidFill>
                <a:latin typeface="Arial Rounded MT Bold" panose="020F0704030504030204" pitchFamily="34" charset="0"/>
              </a:rPr>
              <a:t> “My Life Flows On In Endless Song”</a:t>
            </a:r>
          </a:p>
          <a:p>
            <a:pPr lvl="0" algn="ctr"/>
            <a:r>
              <a:rPr lang="en-US" altLang="en-US" sz="3000" dirty="0">
                <a:solidFill>
                  <a:prstClr val="black"/>
                </a:solidFill>
                <a:latin typeface="Arial Rounded MT Bold" panose="020F0704030504030204" pitchFamily="34" charset="0"/>
              </a:rPr>
              <a:t>ELW 763</a:t>
            </a:r>
            <a:endParaRPr lang="en-US" altLang="en-US" sz="3000" i="1" dirty="0">
              <a:solidFill>
                <a:srgbClr val="C00000"/>
              </a:solidFill>
              <a:latin typeface="Arial Rounded MT Bold" panose="020F0704030504030204" pitchFamily="34" charset="0"/>
            </a:endParaRPr>
          </a:p>
        </p:txBody>
      </p:sp>
      <p:pic>
        <p:nvPicPr>
          <p:cNvPr id="3" name="Picture 2">
            <a:extLst>
              <a:ext uri="{FF2B5EF4-FFF2-40B4-BE49-F238E27FC236}">
                <a16:creationId xmlns:a16="http://schemas.microsoft.com/office/drawing/2014/main" id="{42CB614D-5278-6A75-7728-425CB291D07E}"/>
              </a:ext>
            </a:extLst>
          </p:cNvPr>
          <p:cNvPicPr>
            <a:picLocks noChangeAspect="1"/>
          </p:cNvPicPr>
          <p:nvPr/>
        </p:nvPicPr>
        <p:blipFill>
          <a:blip r:embed="rId2"/>
          <a:stretch>
            <a:fillRect/>
          </a:stretch>
        </p:blipFill>
        <p:spPr>
          <a:xfrm>
            <a:off x="2224538" y="1834406"/>
            <a:ext cx="4773582" cy="44870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4"/>
            <a:ext cx="9144000" cy="4257964"/>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327354" y="1347019"/>
            <a:ext cx="6489291" cy="3416320"/>
          </a:xfrm>
          <a:prstGeom prst="rect">
            <a:avLst/>
          </a:prstGeom>
          <a:noFill/>
        </p:spPr>
        <p:txBody>
          <a:bodyPr wrap="square">
            <a:spAutoFit/>
          </a:bodyPr>
          <a:lstStyle/>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1	My life flows on                                                      in endless song;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above earth's lamentation,</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I catch the sweet,                                                though far-off hymn</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that hails a new creation.</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927122" y="1150374"/>
            <a:ext cx="5289755" cy="5078313"/>
          </a:xfrm>
          <a:prstGeom prst="rect">
            <a:avLst/>
          </a:prstGeom>
          <a:noFill/>
        </p:spPr>
        <p:txBody>
          <a:bodyPr wrap="square">
            <a:spAutoFit/>
          </a:bodyPr>
          <a:lstStyle/>
          <a:p>
            <a:pPr marL="344488" marR="0" indent="-344488">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No storm can shake                                                    my inmost calm</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while to that Rock                                                        I'm clinging.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Since Christ is Lord                                               of heaven and earth,</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how can I keep                                                  from singing?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95417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528916" y="1268362"/>
            <a:ext cx="6086168" cy="3970318"/>
          </a:xfrm>
          <a:prstGeom prst="rect">
            <a:avLst/>
          </a:prstGeom>
          <a:noFill/>
        </p:spPr>
        <p:txBody>
          <a:bodyPr wrap="square">
            <a:spAutoFit/>
          </a:bodyPr>
          <a:lstStyle/>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2	Through all the tumult                                              and the strife,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I hear that music ringing.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It finds an echo                                                                  in my soul.</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How can I keep                                                 from singing?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37968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927122" y="1150374"/>
            <a:ext cx="5289755" cy="5078313"/>
          </a:xfrm>
          <a:prstGeom prst="rect">
            <a:avLst/>
          </a:prstGeom>
          <a:noFill/>
        </p:spPr>
        <p:txBody>
          <a:bodyPr wrap="square">
            <a:spAutoFit/>
          </a:bodyPr>
          <a:lstStyle/>
          <a:p>
            <a:pPr marL="344488" marR="0" indent="-344488">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No storm can shake                                                    my inmost calm</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while to that Rock                                                        I'm clinging.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Since Christ is Lord                                               of heaven and earth,</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how can I keep                                                  from singing?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11909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130709" y="1337187"/>
            <a:ext cx="6882581" cy="3416320"/>
          </a:xfrm>
          <a:prstGeom prst="rect">
            <a:avLst/>
          </a:prstGeom>
          <a:noFill/>
        </p:spPr>
        <p:txBody>
          <a:bodyPr wrap="square">
            <a:spAutoFit/>
          </a:bodyPr>
          <a:lstStyle/>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3	What though my joys                                                        and comforts die?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Lord my Savior </a:t>
            </a:r>
            <a:r>
              <a:rPr lang="en-US" sz="3600" dirty="0" err="1">
                <a:effectLst/>
                <a:latin typeface="Arial Rounded MT Bold" panose="020F0704030504030204" pitchFamily="34" charset="0"/>
                <a:ea typeface="MS Mincho" panose="02020609040205080304" pitchFamily="49" charset="-128"/>
              </a:rPr>
              <a:t>liveth</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What though the darkness                                                 gather round?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Songs in the night he giveth.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63547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927122" y="1150374"/>
            <a:ext cx="5289755" cy="5078313"/>
          </a:xfrm>
          <a:prstGeom prst="rect">
            <a:avLst/>
          </a:prstGeom>
          <a:noFill/>
        </p:spPr>
        <p:txBody>
          <a:bodyPr wrap="square">
            <a:spAutoFit/>
          </a:bodyPr>
          <a:lstStyle/>
          <a:p>
            <a:pPr marL="344488" marR="0" indent="-344488">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No storm can shake                                                    my inmost calm</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while to that Rock                                                        I'm clinging.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Since Christ is Lord                                               of heaven and earth,</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how can I keep                                                  from singing?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248104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474838" y="1347019"/>
            <a:ext cx="6194323" cy="3970318"/>
          </a:xfrm>
          <a:prstGeom prst="rect">
            <a:avLst/>
          </a:prstGeom>
          <a:noFill/>
        </p:spPr>
        <p:txBody>
          <a:bodyPr wrap="square">
            <a:spAutoFit/>
          </a:bodyPr>
          <a:lstStyle/>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4	The peace of Christ                                       makes fresh my heart,</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a fountain ever springing!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All things are mine                                                           since I am his!</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How can I keep                                                        from singing?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709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07209"/>
            <a:ext cx="9144000" cy="546303"/>
          </a:xfrm>
          <a:prstGeom prst="rect">
            <a:avLst/>
          </a:prstGeom>
        </p:spPr>
        <p:txBody>
          <a:bodyPr wrap="square">
            <a:spAutoFit/>
          </a:bodyPr>
          <a:lstStyle/>
          <a:p>
            <a:pPr marL="225425" lvl="0" indent="-225425">
              <a:buFont typeface="Symbol" panose="05050102010706020507" pitchFamily="18" charset="2"/>
              <a:buChar char="*"/>
            </a:pPr>
            <a:r>
              <a:rPr lang="en-US" altLang="en-US" sz="2950" dirty="0">
                <a:solidFill>
                  <a:prstClr val="black"/>
                </a:solidFill>
                <a:latin typeface="Arial Rounded MT Bold" panose="020F0704030504030204" pitchFamily="34" charset="0"/>
              </a:rPr>
              <a:t> “My Life Flows On In Endless Song”  -  ELW 763</a:t>
            </a:r>
          </a:p>
        </p:txBody>
      </p:sp>
      <p:sp>
        <p:nvSpPr>
          <p:cNvPr id="3" name="TextBox 2">
            <a:extLst>
              <a:ext uri="{FF2B5EF4-FFF2-40B4-BE49-F238E27FC236}">
                <a16:creationId xmlns:a16="http://schemas.microsoft.com/office/drawing/2014/main" id="{A906D87F-036C-1EA6-FFC7-CB574EB277A9}"/>
              </a:ext>
            </a:extLst>
          </p:cNvPr>
          <p:cNvSpPr txBox="1"/>
          <p:nvPr/>
        </p:nvSpPr>
        <p:spPr>
          <a:xfrm>
            <a:off x="1927122" y="1150374"/>
            <a:ext cx="5289755" cy="5078313"/>
          </a:xfrm>
          <a:prstGeom prst="rect">
            <a:avLst/>
          </a:prstGeom>
          <a:noFill/>
        </p:spPr>
        <p:txBody>
          <a:bodyPr wrap="square">
            <a:spAutoFit/>
          </a:bodyPr>
          <a:lstStyle/>
          <a:p>
            <a:pPr marL="344488" marR="0" indent="-344488">
              <a:spcBef>
                <a:spcPts val="0"/>
              </a:spcBef>
              <a:spcAft>
                <a:spcPts val="0"/>
              </a:spcAft>
            </a:pPr>
            <a:r>
              <a:rPr lang="en-US" sz="3600" i="1" dirty="0">
                <a:effectLst/>
                <a:latin typeface="Arial Rounded MT Bold" panose="020F0704030504030204" pitchFamily="34" charset="0"/>
                <a:ea typeface="MS Mincho" panose="02020609040205080304" pitchFamily="49" charset="-128"/>
              </a:rPr>
              <a:t>Refrain</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No storm can shake                                                    my inmost calm</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while to that Rock                                                        I'm clinging.</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Since Christ is Lord                                               of heaven and earth,</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pPr>
            <a:r>
              <a:rPr lang="en-US" sz="3600" dirty="0">
                <a:effectLst/>
                <a:latin typeface="Arial Rounded MT Bold" panose="020F0704030504030204" pitchFamily="34" charset="0"/>
                <a:ea typeface="MS Mincho" panose="02020609040205080304" pitchFamily="49" charset="-128"/>
              </a:rPr>
              <a:t>	how can I keep                                                  from singing?</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531228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2288203"/>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God, the Father almighty, creator of heaven and earth.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646331"/>
          </a:xfrm>
          <a:prstGeom prst="rect">
            <a:avLst/>
          </a:prstGeom>
        </p:spPr>
        <p:txBody>
          <a:bodyPr wrap="square">
            <a:spAutoFit/>
          </a:bodyPr>
          <a:lstStyle/>
          <a:p>
            <a:pPr marL="571500" lvl="0" indent="-571500">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5"/>
            <a:ext cx="9144000" cy="5190837"/>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09" y="1585461"/>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0" y="1751715"/>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505" marR="0" lvl="0" indent="-738505" algn="l" defTabSz="685800" rtl="0" eaLnBrk="0" fontAlgn="base" latinLnBrk="0" hangingPunct="0">
              <a:lnSpc>
                <a:spcPct val="100000"/>
              </a:lnSpc>
              <a:spcBef>
                <a:spcPct val="0"/>
              </a:spcBef>
              <a:spcAft>
                <a:spcPct val="0"/>
              </a:spcAft>
              <a:buClrTx/>
              <a:buSzTx/>
              <a:buFontTx/>
              <a:buNone/>
            </a:pPr>
            <a:r>
              <a:rPr kumimoji="0" lang="en-US" altLang="en-US" sz="4000" b="1" i="0" u="none" strike="noStrike" cap="none" normalizeH="0" baseline="0" dirty="0">
                <a:ln>
                  <a:noFill/>
                </a:ln>
                <a:solidFill>
                  <a:schemeClr val="tx1"/>
                </a:solidFill>
                <a:effectLst/>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kumimoji="0" lang="en-US" altLang="en-US" sz="4000" b="0" i="0" u="none" strike="noStrike" cap="none" normalizeH="0" baseline="0" dirty="0">
              <a:ln>
                <a:noFill/>
              </a:ln>
              <a:solidFill>
                <a:schemeClr val="tx1"/>
              </a:solidFill>
              <a:effectLst/>
              <a:latin typeface="Arial Rounded MT Bold" panose="020F0704030504030204" pitchFamily="34" charset="0"/>
            </a:endParaRPr>
          </a:p>
        </p:txBody>
      </p:sp>
      <p:sp>
        <p:nvSpPr>
          <p:cNvPr id="9" name="Rectangle 8"/>
          <p:cNvSpPr/>
          <p:nvPr/>
        </p:nvSpPr>
        <p:spPr>
          <a:xfrm>
            <a:off x="272472" y="107209"/>
            <a:ext cx="8622145" cy="707886"/>
          </a:xfrm>
          <a:prstGeom prst="rect">
            <a:avLst/>
          </a:prstGeom>
        </p:spPr>
        <p:txBody>
          <a:bodyPr wrap="square">
            <a:spAutoFit/>
          </a:bodyPr>
          <a:lstStyle/>
          <a:p>
            <a:pPr marL="571500" lvl="0" indent="-571500">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2416302"/>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19467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834657"/>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49076"/>
          </a:xfrm>
          <a:prstGeom prst="rect">
            <a:avLst/>
          </a:prstGeom>
        </p:spPr>
        <p:txBody>
          <a:bodyPr wrap="square">
            <a:spAutoFit/>
          </a:bodyPr>
          <a:lstStyle/>
          <a:p>
            <a:pPr marL="690880" marR="0" indent="-6908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09"/>
            <a:ext cx="9144000"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dirty="0">
                <a:latin typeface="Arial Rounded MT Bold" panose="020F0704030504030204" pitchFamily="34" charset="0"/>
                <a:ea typeface="Calibri" panose="020F0502020204030204" pitchFamily="34" charset="0"/>
                <a:cs typeface="Times New Roman" panose="02020603050405020304" pitchFamily="18" charset="0"/>
              </a:rPr>
              <a:t>QUILT TYING AND PRESENTATION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925032" y="2244157"/>
            <a:ext cx="7293936" cy="1823513"/>
          </a:xfrm>
          <a:prstGeom prst="rect">
            <a:avLst/>
          </a:prstGeom>
        </p:spPr>
        <p:txBody>
          <a:bodyPr wrap="square">
            <a:spAutoFit/>
          </a:bodyPr>
          <a:lstStyle/>
          <a:p>
            <a:pPr marL="117475" marR="0" indent="-1588" algn="ctr">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This Quilt has been lovingly made and prayed over especially for Keith Fourman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829410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6" y="1086697"/>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of mystery, </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marL="0" marR="0">
              <a:spcBef>
                <a:spcPts val="0"/>
              </a:spcBef>
              <a:spcAft>
                <a:spcPts val="0"/>
              </a:spcAft>
            </a:pP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We lift our prayers to you.</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3"/>
            <a:ext cx="9144000" cy="3814609"/>
          </a:xfrm>
        </p:spPr>
        <p:txBody>
          <a:bodyPr anchor="t"/>
          <a:lstStyle/>
          <a:p>
            <a:pPr marL="573405" marR="0" lvl="0" indent="-573405">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8278" y="1086697"/>
            <a:ext cx="8290531" cy="4201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Confident in your life-giving love, we lift these prayers and all those in our hearts into your loving care. </a:t>
            </a:r>
          </a:p>
          <a:p>
            <a:pPr marL="684530" marR="0" indent="-684530">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530" marR="0" indent="-68453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6" y="1086697"/>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530" marR="0" indent="-684530">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1200"/>
              </a:spcAft>
            </a:pPr>
            <a:endParaRPr lang="en-US" sz="12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cap="all" dirty="0">
                <a:effectLst/>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effectLst/>
              <a:latin typeface="Arial Rounded MT Bold" panose="020F07040305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2"/>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29B9A872-2FE7-924C-8409-D12703AD04F4}"/>
              </a:ext>
            </a:extLst>
          </p:cNvPr>
          <p:cNvPicPr>
            <a:picLocks noChangeAspect="1"/>
          </p:cNvPicPr>
          <p:nvPr/>
        </p:nvPicPr>
        <p:blipFill>
          <a:blip r:embed="rId3"/>
          <a:stretch>
            <a:fillRect/>
          </a:stretch>
        </p:blipFill>
        <p:spPr>
          <a:xfrm>
            <a:off x="1638295" y="920006"/>
            <a:ext cx="5867410" cy="5515215"/>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FCC87E46-169B-8DAB-8063-D69C0766B90D}"/>
              </a:ext>
            </a:extLst>
          </p:cNvPr>
          <p:cNvPicPr>
            <a:picLocks noChangeAspect="1"/>
          </p:cNvPicPr>
          <p:nvPr/>
        </p:nvPicPr>
        <p:blipFill>
          <a:blip r:embed="rId3"/>
          <a:stretch>
            <a:fillRect/>
          </a:stretch>
        </p:blipFill>
        <p:spPr>
          <a:xfrm>
            <a:off x="1639570" y="1034115"/>
            <a:ext cx="5864860" cy="551735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7"/>
            <a:ext cx="9144000" cy="6045942"/>
          </a:xfrm>
          <a:prstGeom prst="rect">
            <a:avLst/>
          </a:prstGeom>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0" y="945221"/>
            <a:ext cx="9166814" cy="5912777"/>
          </a:xfrm>
          <a:prstGeom prst="rect">
            <a:avLst/>
          </a:prstGeom>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82193" y="1999634"/>
            <a:ext cx="8902557" cy="2811539"/>
          </a:xfrm>
          <a:prstGeom prst="rect">
            <a:avLst/>
          </a:prstGeom>
        </p:spPr>
        <p:txBody>
          <a:bodyPr wrap="square">
            <a:spAutoFit/>
          </a:bodyPr>
          <a:lstStyle/>
          <a:p>
            <a:pPr marL="462280" marR="0" indent="-462280">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a:t>
            </a:r>
          </a:p>
          <a:p>
            <a:pPr marL="462280" marR="0" indent="-462280">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80" marR="0" indent="-462280">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2280" marR="0" indent="-462280">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80" marR="0" indent="-462280">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0" y="3090055"/>
            <a:ext cx="8650839" cy="2312043"/>
          </a:xfrm>
          <a:prstGeom prst="rect">
            <a:avLst/>
          </a:prstGeom>
        </p:spPr>
        <p:txBody>
          <a:bodyPr wrap="square">
            <a:spAutoFit/>
          </a:bodyPr>
          <a:lstStyle/>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855">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85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Creator God,</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410966" y="1392857"/>
            <a:ext cx="8369352" cy="4194674"/>
          </a:xfrm>
          <a:prstGeom prst="rect">
            <a:avLst/>
          </a:prstGeom>
        </p:spPr>
        <p:txBody>
          <a:bodyPr wrap="square">
            <a:spAutoFit/>
          </a:bodyPr>
          <a:lstStyle/>
          <a:p>
            <a:pPr marL="573405" marR="0" indent="-573405">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All the world belongs to God, and it is good! Come join in the feast of all creation, at the table set for all. Our God is good to us, and so we rejoice and proclaim this goodness to all the world. Come and be fed, children of God!</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3"/>
            <a:ext cx="9144000" cy="4758162"/>
          </a:xfrm>
          <a:prstGeom prst="rect">
            <a:avLst/>
          </a:prstGeom>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3"/>
            <a:ext cx="9144000" cy="5243420"/>
          </a:xfrm>
          <a:prstGeom prst="rect">
            <a:avLst/>
          </a:prstGeom>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274753" y="1441534"/>
            <a:ext cx="8384378" cy="3738972"/>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We thank you, generous God, for the refreshment we have received at your banquet table.  Send us now to spread your generosity into all the world, through the one who is our dearest treasure, Jesus Christ, our Savior and Lord.</a:t>
            </a:r>
          </a:p>
        </p:txBody>
      </p:sp>
      <p:sp>
        <p:nvSpPr>
          <p:cNvPr id="3" name="Rectangle 2"/>
          <p:cNvSpPr/>
          <p:nvPr/>
        </p:nvSpPr>
        <p:spPr>
          <a:xfrm>
            <a:off x="274752" y="5252859"/>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5"/>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55913" y="1753576"/>
            <a:ext cx="8032173" cy="247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The blessing of God, who provides for us, feeds us, and journeys with us, be upon you </a:t>
            </a:r>
            <a:r>
              <a:rPr lang="en-US" sz="3200" dirty="0">
                <a:solidFill>
                  <a:srgbClr val="C00000"/>
                </a:solidFill>
                <a:latin typeface="Arial Rounded MT Bold" panose="020F0704030504030204" pitchFamily="34" charset="0"/>
                <a:ea typeface="Calibri" panose="020F0502020204030204" pitchFamily="34" charset="0"/>
              </a:rPr>
              <a:t>☩ </a:t>
            </a:r>
            <a:r>
              <a:rPr lang="en-US" sz="3200" dirty="0">
                <a:solidFill>
                  <a:srgbClr val="000000"/>
                </a:solidFill>
                <a:effectLst/>
                <a:latin typeface="Arial Rounded MT Bold" panose="020F0704030504030204" pitchFamily="34" charset="0"/>
                <a:ea typeface="Calibri" panose="020F0502020204030204" pitchFamily="34" charset="0"/>
              </a:rPr>
              <a:t>now and forever.</a:t>
            </a:r>
            <a:endParaRPr lang="en-US" sz="3200" dirty="0">
              <a:solidFill>
                <a:srgbClr val="C00000"/>
              </a:solidFill>
              <a:latin typeface="Arial Rounded MT Bold" panose="020F0704030504030204" pitchFamily="34" charset="0"/>
              <a:ea typeface="Calibri" panose="020F0502020204030204" pitchFamily="34" charset="0"/>
            </a:endParaRPr>
          </a:p>
          <a:p>
            <a:pPr marL="803275" marR="0" indent="-80327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706582"/>
          </a:xfrm>
        </p:spPr>
        <p:txBody>
          <a:bodyPr/>
          <a:lstStyle/>
          <a:p>
            <a:pPr marL="571500" indent="-571500" algn="ctr">
              <a:buFont typeface="Symbol" panose="05050102010706020507" pitchFamily="18" charset="2"/>
              <a:buChar char=""/>
            </a:pPr>
            <a:r>
              <a:rPr lang="en-US" dirty="0"/>
              <a:t>Sending Song</a:t>
            </a:r>
          </a:p>
        </p:txBody>
      </p:sp>
      <p:sp>
        <p:nvSpPr>
          <p:cNvPr id="2" name="Rectangle 1"/>
          <p:cNvSpPr/>
          <p:nvPr/>
        </p:nvSpPr>
        <p:spPr>
          <a:xfrm>
            <a:off x="0" y="675635"/>
            <a:ext cx="9143998" cy="1307666"/>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“All Hail the Power of Jesus’ Name!”</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328</a:t>
            </a:r>
          </a:p>
        </p:txBody>
      </p:sp>
      <p:pic>
        <p:nvPicPr>
          <p:cNvPr id="5" name="Picture 4">
            <a:extLst>
              <a:ext uri="{FF2B5EF4-FFF2-40B4-BE49-F238E27FC236}">
                <a16:creationId xmlns:a16="http://schemas.microsoft.com/office/drawing/2014/main" id="{EAA34C34-E020-9740-5645-B85B1ABBFDD0}"/>
              </a:ext>
            </a:extLst>
          </p:cNvPr>
          <p:cNvPicPr>
            <a:picLocks noChangeAspect="1"/>
          </p:cNvPicPr>
          <p:nvPr/>
        </p:nvPicPr>
        <p:blipFill>
          <a:blip r:embed="rId3"/>
          <a:stretch>
            <a:fillRect/>
          </a:stretch>
        </p:blipFill>
        <p:spPr>
          <a:xfrm>
            <a:off x="2088146" y="2114083"/>
            <a:ext cx="4967707" cy="4673363"/>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53998"/>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“All Hail the Power of Jesus’ Name!” LBW 328</a:t>
            </a:r>
          </a:p>
        </p:txBody>
      </p:sp>
      <p:sp>
        <p:nvSpPr>
          <p:cNvPr id="4" name="TextBox 3">
            <a:extLst>
              <a:ext uri="{FF2B5EF4-FFF2-40B4-BE49-F238E27FC236}">
                <a16:creationId xmlns:a16="http://schemas.microsoft.com/office/drawing/2014/main" id="{0F710DCD-FE36-16F5-DF02-56124E946780}"/>
              </a:ext>
            </a:extLst>
          </p:cNvPr>
          <p:cNvSpPr txBox="1"/>
          <p:nvPr/>
        </p:nvSpPr>
        <p:spPr>
          <a:xfrm>
            <a:off x="1032387" y="1671483"/>
            <a:ext cx="6921910" cy="3970318"/>
          </a:xfrm>
          <a:prstGeom prst="rect">
            <a:avLst/>
          </a:prstGeom>
          <a:noFill/>
        </p:spPr>
        <p:txBody>
          <a:bodyPr wrap="square">
            <a:spAutoFit/>
          </a:bodyPr>
          <a:lstStyle/>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1	All hail the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of Jesus’ name!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Let angels prostrate fall;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bring forth the royal diadem</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Bring forth the royal diadem</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p:cNvSpPr/>
          <p:nvPr/>
        </p:nvSpPr>
        <p:spPr>
          <a:xfrm>
            <a:off x="176646" y="856170"/>
            <a:ext cx="8790709" cy="5380255"/>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You have made all things good, but we do not always treat them as we ought. We disrespect ourselves, others, the world which you have lovingly crafted. We forget that we are your children, loved and redeemed. And we ignore your spirit to chase after our own desires. Have mercy and forgive us.</a:t>
            </a:r>
            <a:endParaRPr lang="en-US" sz="4000" b="1" dirty="0">
              <a:effectLst/>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53998"/>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“All Hail the Power of Jesus’ Name!” LBW 328</a:t>
            </a:r>
          </a:p>
        </p:txBody>
      </p:sp>
      <p:sp>
        <p:nvSpPr>
          <p:cNvPr id="4" name="TextBox 3">
            <a:extLst>
              <a:ext uri="{FF2B5EF4-FFF2-40B4-BE49-F238E27FC236}">
                <a16:creationId xmlns:a16="http://schemas.microsoft.com/office/drawing/2014/main" id="{0F710DCD-FE36-16F5-DF02-56124E946780}"/>
              </a:ext>
            </a:extLst>
          </p:cNvPr>
          <p:cNvSpPr txBox="1"/>
          <p:nvPr/>
        </p:nvSpPr>
        <p:spPr>
          <a:xfrm>
            <a:off x="1037303" y="1291441"/>
            <a:ext cx="7069394" cy="3970318"/>
          </a:xfrm>
          <a:prstGeom prst="rect">
            <a:avLst/>
          </a:prstGeom>
          <a:noFill/>
        </p:spPr>
        <p:txBody>
          <a:bodyPr wrap="square">
            <a:spAutoFit/>
          </a:bodyPr>
          <a:lstStyle/>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2	Crown him, you martyrs                                             of our God,</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who from his altar call;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extol the stem of Jesse’s rod</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Extol the stem of Jesse’s rod</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745500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53998"/>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“All Hail the Power of Jesus’ Name!” LBW 328</a:t>
            </a:r>
          </a:p>
        </p:txBody>
      </p:sp>
      <p:sp>
        <p:nvSpPr>
          <p:cNvPr id="4" name="TextBox 3">
            <a:extLst>
              <a:ext uri="{FF2B5EF4-FFF2-40B4-BE49-F238E27FC236}">
                <a16:creationId xmlns:a16="http://schemas.microsoft.com/office/drawing/2014/main" id="{0F710DCD-FE36-16F5-DF02-56124E946780}"/>
              </a:ext>
            </a:extLst>
          </p:cNvPr>
          <p:cNvSpPr txBox="1"/>
          <p:nvPr/>
        </p:nvSpPr>
        <p:spPr>
          <a:xfrm>
            <a:off x="845574" y="1319242"/>
            <a:ext cx="7452852" cy="4524315"/>
          </a:xfrm>
          <a:prstGeom prst="rect">
            <a:avLst/>
          </a:prstGeom>
          <a:noFill/>
        </p:spPr>
        <p:txBody>
          <a:bodyPr wrap="square">
            <a:spAutoFit/>
          </a:bodyPr>
          <a:lstStyle/>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3	O seed of Israel’s chosen race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now ransomed from the fall,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hail him who saves you                                          by his grace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Hail him who saves you                                      by his grace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7465313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53998"/>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“All Hail the Power of Jesus’ Name!” LBW 328</a:t>
            </a:r>
          </a:p>
        </p:txBody>
      </p:sp>
      <p:sp>
        <p:nvSpPr>
          <p:cNvPr id="4" name="TextBox 3">
            <a:extLst>
              <a:ext uri="{FF2B5EF4-FFF2-40B4-BE49-F238E27FC236}">
                <a16:creationId xmlns:a16="http://schemas.microsoft.com/office/drawing/2014/main" id="{0F710DCD-FE36-16F5-DF02-56124E946780}"/>
              </a:ext>
            </a:extLst>
          </p:cNvPr>
          <p:cNvSpPr txBox="1"/>
          <p:nvPr/>
        </p:nvSpPr>
        <p:spPr>
          <a:xfrm>
            <a:off x="1278193" y="917644"/>
            <a:ext cx="6587613" cy="5632311"/>
          </a:xfrm>
          <a:prstGeom prst="rect">
            <a:avLst/>
          </a:prstGeom>
          <a:noFill/>
        </p:spPr>
        <p:txBody>
          <a:bodyPr wrap="square">
            <a:spAutoFit/>
          </a:bodyPr>
          <a:lstStyle/>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4	Hail him, you heirs                                                        of David’s line,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whom David                                                               Lord did call--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God Incarnate,                                               man divine--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God Incarnate,                                             man divine--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58840254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53998"/>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“All Hail the Power of Jesus’ Name!” LBW 328</a:t>
            </a:r>
          </a:p>
        </p:txBody>
      </p:sp>
      <p:sp>
        <p:nvSpPr>
          <p:cNvPr id="4" name="TextBox 3">
            <a:extLst>
              <a:ext uri="{FF2B5EF4-FFF2-40B4-BE49-F238E27FC236}">
                <a16:creationId xmlns:a16="http://schemas.microsoft.com/office/drawing/2014/main" id="{0F710DCD-FE36-16F5-DF02-56124E946780}"/>
              </a:ext>
            </a:extLst>
          </p:cNvPr>
          <p:cNvSpPr txBox="1"/>
          <p:nvPr/>
        </p:nvSpPr>
        <p:spPr>
          <a:xfrm>
            <a:off x="1125793" y="966043"/>
            <a:ext cx="6892413" cy="5078313"/>
          </a:xfrm>
          <a:prstGeom prst="rect">
            <a:avLst/>
          </a:prstGeom>
          <a:noFill/>
        </p:spPr>
        <p:txBody>
          <a:bodyPr wrap="square">
            <a:spAutoFit/>
          </a:bodyPr>
          <a:lstStyle/>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5	Sinners, whose love                                         can ne’er forget</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wormwood and the gall,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go spread your trophies                                                          at his feet</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Go spread your trophies                                         at his feet</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936779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53998"/>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“All Hail the Power of Jesus’ Name!” LBW 328</a:t>
            </a:r>
          </a:p>
        </p:txBody>
      </p:sp>
      <p:sp>
        <p:nvSpPr>
          <p:cNvPr id="4" name="TextBox 3">
            <a:extLst>
              <a:ext uri="{FF2B5EF4-FFF2-40B4-BE49-F238E27FC236}">
                <a16:creationId xmlns:a16="http://schemas.microsoft.com/office/drawing/2014/main" id="{0F710DCD-FE36-16F5-DF02-56124E946780}"/>
              </a:ext>
            </a:extLst>
          </p:cNvPr>
          <p:cNvSpPr txBox="1"/>
          <p:nvPr/>
        </p:nvSpPr>
        <p:spPr>
          <a:xfrm>
            <a:off x="1037303" y="1415845"/>
            <a:ext cx="7069394" cy="3416320"/>
          </a:xfrm>
          <a:prstGeom prst="rect">
            <a:avLst/>
          </a:prstGeom>
          <a:noFill/>
        </p:spPr>
        <p:txBody>
          <a:bodyPr wrap="square">
            <a:spAutoFit/>
          </a:bodyPr>
          <a:lstStyle/>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6	Let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kindred,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tribe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on this terrestrial ball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to him all majesty ascribe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To him all majesty ascribe</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566114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algn="l" defTabSz="685800" rtl="0" eaLnBrk="0" fontAlgn="base" latinLnBrk="0" hangingPunct="0">
              <a:lnSpc>
                <a:spcPct val="100000"/>
              </a:lnSpc>
              <a:spcBef>
                <a:spcPct val="0"/>
              </a:spcBef>
              <a:spcAft>
                <a:spcPct val="0"/>
              </a:spcAft>
              <a:buClrTx/>
              <a:buSzTx/>
              <a:buFontTx/>
              <a:buNone/>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p:cNvSpPr/>
          <p:nvPr/>
        </p:nvSpPr>
        <p:spPr>
          <a:xfrm>
            <a:off x="0" y="59310"/>
            <a:ext cx="9144000" cy="553998"/>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defRPr/>
            </a:pPr>
            <a:r>
              <a:rPr kumimoji="0" lang="en-US" sz="30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“All Hail the Power of Jesus’ Name!” LBW 328</a:t>
            </a:r>
          </a:p>
        </p:txBody>
      </p:sp>
      <p:sp>
        <p:nvSpPr>
          <p:cNvPr id="4" name="TextBox 3">
            <a:extLst>
              <a:ext uri="{FF2B5EF4-FFF2-40B4-BE49-F238E27FC236}">
                <a16:creationId xmlns:a16="http://schemas.microsoft.com/office/drawing/2014/main" id="{0F710DCD-FE36-16F5-DF02-56124E946780}"/>
              </a:ext>
            </a:extLst>
          </p:cNvPr>
          <p:cNvSpPr txBox="1"/>
          <p:nvPr/>
        </p:nvSpPr>
        <p:spPr>
          <a:xfrm>
            <a:off x="879987" y="1150374"/>
            <a:ext cx="7384026" cy="3970318"/>
          </a:xfrm>
          <a:prstGeom prst="rect">
            <a:avLst/>
          </a:prstGeom>
          <a:noFill/>
        </p:spPr>
        <p:txBody>
          <a:bodyPr wrap="square">
            <a:spAutoFit/>
          </a:bodyPr>
          <a:lstStyle/>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7	Oh, that with yonder                                        sacred throng</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we at his feet may fall!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We’ll join the everlasting song</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We’ll join the everlasting song</a:t>
            </a:r>
            <a:endParaRPr lang="en-US" sz="3600" dirty="0">
              <a:effectLst/>
              <a:latin typeface="Arial Rounded MT Bold" panose="020F0704030504030204" pitchFamily="34" charset="0"/>
              <a:ea typeface="Times New Roman" panose="02020603050405020304" pitchFamily="18" charset="0"/>
            </a:endParaRPr>
          </a:p>
          <a:p>
            <a:pPr marL="461963" marR="0" indent="-461963" defTabSz="8574088">
              <a:spcBef>
                <a:spcPts val="0"/>
              </a:spcBef>
              <a:spcAft>
                <a:spcPts val="0"/>
              </a:spcAft>
            </a:pPr>
            <a:r>
              <a:rPr lang="en-US" sz="3600" dirty="0">
                <a:effectLst/>
                <a:latin typeface="Arial Rounded MT Bold" panose="020F0704030504030204" pitchFamily="34" charset="0"/>
                <a:ea typeface="MS Mincho" panose="02020609040205080304" pitchFamily="49" charset="-128"/>
              </a:rPr>
              <a:t>	and crown him Lord of all.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29007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1" y="3316010"/>
            <a:ext cx="8507003" cy="2131289"/>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Pam Sherman</a:t>
            </a:r>
          </a:p>
        </p:txBody>
      </p:sp>
      <p:sp>
        <p:nvSpPr>
          <p:cNvPr id="8" name="Rectangle 7"/>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883</TotalTime>
  <Words>5090</Words>
  <Application>Microsoft Office PowerPoint</Application>
  <PresentationFormat>On-screen Show (4:3)</PresentationFormat>
  <Paragraphs>456</Paragraphs>
  <Slides>96</Slides>
  <Notes>60</Notes>
  <HiddenSlides>27</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Arial Rounded MT Bold</vt:lpstr>
      <vt:lpstr>Calibri</vt:lpstr>
      <vt:lpstr>Calibri Light</vt:lpstr>
      <vt:lpstr>Symbol</vt:lpstr>
      <vt:lpstr>Times New Roman</vt:lpstr>
      <vt:lpstr>Office Theme</vt:lpstr>
      <vt:lpstr>August 25, 2024 Judgment Day Rally Day</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127</cp:revision>
  <dcterms:created xsi:type="dcterms:W3CDTF">2016-05-14T21:20:00Z</dcterms:created>
  <dcterms:modified xsi:type="dcterms:W3CDTF">2024-08-25T11:09:29Z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